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1"/>
  </p:notesMasterIdLst>
  <p:handoutMasterIdLst>
    <p:handoutMasterId r:id="rId12"/>
  </p:handoutMasterIdLst>
  <p:sldIdLst>
    <p:sldId id="842" r:id="rId2"/>
    <p:sldId id="843" r:id="rId3"/>
    <p:sldId id="848" r:id="rId4"/>
    <p:sldId id="847" r:id="rId5"/>
    <p:sldId id="850" r:id="rId6"/>
    <p:sldId id="845" r:id="rId7"/>
    <p:sldId id="849" r:id="rId8"/>
    <p:sldId id="851" r:id="rId9"/>
    <p:sldId id="835" r:id="rId10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9999"/>
    <a:srgbClr val="FF3300"/>
    <a:srgbClr val="002060"/>
    <a:srgbClr val="745E5C"/>
    <a:srgbClr val="CC0000"/>
    <a:srgbClr val="A8246F"/>
    <a:srgbClr val="006600"/>
    <a:srgbClr val="CDFFE4"/>
    <a:srgbClr val="40AEF2"/>
    <a:srgbClr val="004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87792" autoAdjust="0"/>
  </p:normalViewPr>
  <p:slideViewPr>
    <p:cSldViewPr>
      <p:cViewPr varScale="1">
        <p:scale>
          <a:sx n="101" d="100"/>
          <a:sy n="101" d="100"/>
        </p:scale>
        <p:origin x="132" y="82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A16C5C-3E06-4B9E-A45E-917302B5E913}" type="datetimeFigureOut">
              <a:rPr lang="ru-RU"/>
              <a:pPr>
                <a:defRPr/>
              </a:pPr>
              <a:t>26.11.2020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551CB9-3CC0-40A0-8E9E-B7DB78ED7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602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979" tIns="45990" rIns="91979" bIns="4599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F2F1433-8635-4F83-B502-D0EFB7C3915D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8900" y="742950"/>
            <a:ext cx="6619875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9" tIns="45990" rIns="91979" bIns="4599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979" tIns="45990" rIns="91979" bIns="4599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979" tIns="45990" rIns="91979" bIns="4599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349B4F6-F61B-4EB4-9EBC-296E7C1A08E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92216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75" indent="0" algn="ctr">
              <a:buNone/>
              <a:defRPr sz="1500"/>
            </a:lvl2pPr>
            <a:lvl3pPr marL="685749" indent="0" algn="ctr">
              <a:buNone/>
              <a:defRPr sz="1400"/>
            </a:lvl3pPr>
            <a:lvl4pPr marL="1028624" indent="0" algn="ctr">
              <a:buNone/>
              <a:defRPr sz="1200"/>
            </a:lvl4pPr>
            <a:lvl5pPr marL="1371498" indent="0" algn="ctr">
              <a:buNone/>
              <a:defRPr sz="1200"/>
            </a:lvl5pPr>
            <a:lvl6pPr marL="1714373" indent="0" algn="ctr">
              <a:buNone/>
              <a:defRPr sz="1200"/>
            </a:lvl6pPr>
            <a:lvl7pPr marL="2057246" indent="0" algn="ctr">
              <a:buNone/>
              <a:defRPr sz="1200"/>
            </a:lvl7pPr>
            <a:lvl8pPr marL="2400120" indent="0" algn="ctr">
              <a:buNone/>
              <a:defRPr sz="1200"/>
            </a:lvl8pPr>
            <a:lvl9pPr marL="2742995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A78A629-4260-4817-AE5F-BFC6E5D7B001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1A3DDBC-A82B-41E5-90C1-44B562FBF8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90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1F8321F-4BED-4FC2-8D3E-A6A93D34CF95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F588784-5740-4A91-8611-27C9AFDC55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031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B5AC13F-24DA-4043-87DA-448A75E38CF2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1A09E29-5492-47C7-BA7A-03F94D33D35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88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0E40BB9-F058-46B7-B2A4-3230E9BB29C7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5E7AB27-8527-4066-85C7-6631AA86B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894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2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4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025C56-8C0D-40E0-B316-0FD09AF05A5E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4601337-7B32-459B-828A-3AF547DA02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91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8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682B9F1-0EFB-493C-8AF7-6B9C71B2F847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6034A90-D498-4852-A714-CBB0959109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26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75" indent="0">
              <a:buNone/>
              <a:defRPr sz="1500" b="1"/>
            </a:lvl2pPr>
            <a:lvl3pPr marL="685749" indent="0">
              <a:buNone/>
              <a:defRPr sz="1400" b="1"/>
            </a:lvl3pPr>
            <a:lvl4pPr marL="1028624" indent="0">
              <a:buNone/>
              <a:defRPr sz="1200" b="1"/>
            </a:lvl4pPr>
            <a:lvl5pPr marL="1371498" indent="0">
              <a:buNone/>
              <a:defRPr sz="1200" b="1"/>
            </a:lvl5pPr>
            <a:lvl6pPr marL="1714373" indent="0">
              <a:buNone/>
              <a:defRPr sz="1200" b="1"/>
            </a:lvl6pPr>
            <a:lvl7pPr marL="2057246" indent="0">
              <a:buNone/>
              <a:defRPr sz="1200" b="1"/>
            </a:lvl7pPr>
            <a:lvl8pPr marL="2400120" indent="0">
              <a:buNone/>
              <a:defRPr sz="1200" b="1"/>
            </a:lvl8pPr>
            <a:lvl9pPr marL="2742995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338C0A7-469C-4157-83C9-8F562C073DB7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BF00FD3-E854-4B6B-A365-3A611B2A99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480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E38E8429-C4B2-492C-BCAC-6ECFE23FA543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D29CCD6-5154-4AE1-A7D7-40894D1E27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929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4C6E199-B6BF-4ABC-A1B3-1BCFBB2939EE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345C314-314B-4144-83EE-5B07908BF4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732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100"/>
            </a:lvl2pPr>
            <a:lvl3pPr marL="685749" indent="0">
              <a:buNone/>
              <a:defRPr sz="900"/>
            </a:lvl3pPr>
            <a:lvl4pPr marL="1028624" indent="0">
              <a:buNone/>
              <a:defRPr sz="800"/>
            </a:lvl4pPr>
            <a:lvl5pPr marL="1371498" indent="0">
              <a:buNone/>
              <a:defRPr sz="800"/>
            </a:lvl5pPr>
            <a:lvl6pPr marL="1714373" indent="0">
              <a:buNone/>
              <a:defRPr sz="800"/>
            </a:lvl6pPr>
            <a:lvl7pPr marL="2057246" indent="0">
              <a:buNone/>
              <a:defRPr sz="800"/>
            </a:lvl7pPr>
            <a:lvl8pPr marL="2400120" indent="0">
              <a:buNone/>
              <a:defRPr sz="800"/>
            </a:lvl8pPr>
            <a:lvl9pPr marL="27429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209044C-42D2-4BAC-8812-C4C559622D76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C0171566-2114-4DD5-8F25-31CEA2D727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0700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75" indent="0">
              <a:buNone/>
              <a:defRPr sz="2100"/>
            </a:lvl2pPr>
            <a:lvl3pPr marL="685749" indent="0">
              <a:buNone/>
              <a:defRPr sz="1800"/>
            </a:lvl3pPr>
            <a:lvl4pPr marL="1028624" indent="0">
              <a:buNone/>
              <a:defRPr sz="1500"/>
            </a:lvl4pPr>
            <a:lvl5pPr marL="1371498" indent="0">
              <a:buNone/>
              <a:defRPr sz="1500"/>
            </a:lvl5pPr>
            <a:lvl6pPr marL="1714373" indent="0">
              <a:buNone/>
              <a:defRPr sz="1500"/>
            </a:lvl6pPr>
            <a:lvl7pPr marL="2057246" indent="0">
              <a:buNone/>
              <a:defRPr sz="1500"/>
            </a:lvl7pPr>
            <a:lvl8pPr marL="2400120" indent="0">
              <a:buNone/>
              <a:defRPr sz="1500"/>
            </a:lvl8pPr>
            <a:lvl9pPr marL="2742995" indent="0">
              <a:buNone/>
              <a:defRPr sz="1500"/>
            </a:lvl9pPr>
          </a:lstStyle>
          <a:p>
            <a:pPr lvl="0"/>
            <a:endParaRPr lang="ru-RU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75" indent="0">
              <a:buNone/>
              <a:defRPr sz="1100"/>
            </a:lvl2pPr>
            <a:lvl3pPr marL="685749" indent="0">
              <a:buNone/>
              <a:defRPr sz="900"/>
            </a:lvl3pPr>
            <a:lvl4pPr marL="1028624" indent="0">
              <a:buNone/>
              <a:defRPr sz="800"/>
            </a:lvl4pPr>
            <a:lvl5pPr marL="1371498" indent="0">
              <a:buNone/>
              <a:defRPr sz="800"/>
            </a:lvl5pPr>
            <a:lvl6pPr marL="1714373" indent="0">
              <a:buNone/>
              <a:defRPr sz="800"/>
            </a:lvl6pPr>
            <a:lvl7pPr marL="2057246" indent="0">
              <a:buNone/>
              <a:defRPr sz="800"/>
            </a:lvl7pPr>
            <a:lvl8pPr marL="2400120" indent="0">
              <a:buNone/>
              <a:defRPr sz="800"/>
            </a:lvl8pPr>
            <a:lvl9pPr marL="2742995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755DB2-9E60-4777-9A99-725B4040EA75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5FBC56-1E5E-4660-990A-8D587E416C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872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6" tIns="34289" rIns="68576" bIns="3428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title style</a:t>
            </a:r>
            <a:endParaRPr lang="ru-RU" altLang="ru-RU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68425"/>
            <a:ext cx="78867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76" tIns="34289" rIns="68576" bIns="342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  <a:endParaRPr lang="ru-RU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l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B18B5A31-3BD9-4054-8B62-F16C1FEE7593}" type="datetimeFigureOut">
              <a:rPr lang="ru-RU"/>
              <a:pPr>
                <a:defRPr/>
              </a:pPr>
              <a:t>26.11.2020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ctr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76" tIns="34289" rIns="68576" bIns="34289" rtlCol="0" anchor="ctr"/>
          <a:lstStyle>
            <a:lvl1pPr algn="r" defTabSz="685749" fontAlgn="auto">
              <a:spcBef>
                <a:spcPts val="0"/>
              </a:spcBef>
              <a:spcAft>
                <a:spcPts val="0"/>
              </a:spcAft>
              <a:defRPr sz="9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F190BA10-4258-4E65-B424-1D6E144512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2633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2pPr>
      <a:lvl3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3pPr>
      <a:lvl4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4pPr>
      <a:lvl5pPr algn="l" defTabSz="6842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5pPr>
      <a:lvl6pPr marL="4572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6pPr>
      <a:lvl7pPr marL="9144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7pPr>
      <a:lvl8pPr marL="13716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8pPr>
      <a:lvl9pPr marL="1828800" algn="l" defTabSz="68421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/>
        </a:defRPr>
      </a:lvl9pPr>
    </p:titleStyle>
    <p:bodyStyle>
      <a:lvl1pPr marL="169863" indent="-169863" algn="l" defTabSz="68421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27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defTabSz="68421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09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84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58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433" indent="-171438" algn="l" defTabSz="685749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defTabSz="68574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consultantplus://offline/ref=727639E498A60D5FF9A3B911FC10326BB8302798F1297D0E53E768DB48E96CC69D5FD2E1A80FD523799CC472D52311A7750254AAE67195B1aAc7J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1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l="34658" t="17212" r="34250" b="6601"/>
          <a:stretch/>
        </p:blipFill>
        <p:spPr>
          <a:xfrm>
            <a:off x="155575" y="-15038"/>
            <a:ext cx="3672408" cy="48351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3098" y="1093738"/>
            <a:ext cx="40405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Приказом Министерства просвещения Российской Федерации от 2 сентября 2020 года № 458 утвержден порядок приема детей на обучение по программам начального общего, основного общего и среднего общего образования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2615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8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43461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Акт ОМС о закреплении территории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07819"/>
              </p:ext>
            </p:extLst>
          </p:nvPr>
        </p:nvGraphicFramePr>
        <p:xfrm>
          <a:off x="460375" y="761797"/>
          <a:ext cx="3353817" cy="3688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3817"/>
              </a:tblGrid>
              <a:tr h="3688187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от 22.01.2014 № 32</a:t>
                      </a:r>
                    </a:p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Утратил силу 21.09.2020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Должен был издаваться </a:t>
                      </a:r>
                    </a:p>
                    <a:p>
                      <a:r>
                        <a:rPr lang="ru-RU" sz="16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позднее 1 февраля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307765" y="756665"/>
            <a:ext cx="3432587" cy="369331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02.09.2020 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458</a:t>
            </a:r>
          </a:p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силу 21.09.2020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издаваться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позднее </a:t>
            </a:r>
            <a:r>
              <a:rPr lang="ru-RU" sz="16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марта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10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календарных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его издания на: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информационном стенде;</a:t>
            </a: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официальном сайте в информационно-телекоммуникационной сети «Интернет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60375" y="784860"/>
            <a:ext cx="3353817" cy="36651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80170" y="761797"/>
            <a:ext cx="3334022" cy="36881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5863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20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47800" y="12222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Информация</a:t>
            </a:r>
            <a:r>
              <a:rPr lang="ru-RU" sz="1600" b="1" dirty="0">
                <a:solidFill>
                  <a:srgbClr val="FF0000"/>
                </a:solidFill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</a:rPr>
              <a:t>на </a:t>
            </a:r>
            <a:r>
              <a:rPr lang="ru-RU" sz="1600" b="1" dirty="0">
                <a:solidFill>
                  <a:srgbClr val="FF0000"/>
                </a:solidFill>
              </a:rPr>
              <a:t>стенде и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официальном </a:t>
            </a:r>
            <a:r>
              <a:rPr lang="ru-RU" sz="1600" b="1" dirty="0">
                <a:solidFill>
                  <a:srgbClr val="FF0000"/>
                </a:solidFill>
              </a:rPr>
              <a:t>сайте в сети Интернет</a:t>
            </a:r>
            <a:r>
              <a:rPr lang="ru-RU" sz="1600" b="1" dirty="0" smtClean="0">
                <a:solidFill>
                  <a:srgbClr val="FF0000"/>
                </a:solidFill>
              </a:rPr>
              <a:t> 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738886"/>
            <a:ext cx="748883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 мест в первых классах не позднее 10 календарных дней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момента издания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распорядительного акта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закреплении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за конкретными территориями муниципального района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округа)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если акт ОМС издан 15.03.2021, то информация должна быть размещена до 25.03.2021)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  <a:hlinkClick r:id="rId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0381" y="3554569"/>
            <a:ext cx="7561398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наличии свободных мест в первых классах для приема детей, не проживающих на закрепленной территории, не позднее 5 июля текущего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467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84971"/>
            <a:ext cx="6192688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Места </a:t>
            </a:r>
            <a:r>
              <a:rPr lang="ru-RU" b="1" dirty="0"/>
              <a:t>в </a:t>
            </a:r>
            <a:r>
              <a:rPr lang="ru-RU" b="1" dirty="0" smtClean="0"/>
              <a:t>образовательные организации предоставляются: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3926" y="836890"/>
            <a:ext cx="279434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Во </a:t>
            </a:r>
            <a:r>
              <a:rPr lang="ru-RU" b="1" dirty="0" smtClean="0">
                <a:solidFill>
                  <a:srgbClr val="FF0000"/>
                </a:solidFill>
              </a:rPr>
              <a:t>внеочередном порядке </a:t>
            </a:r>
            <a:r>
              <a:rPr lang="ru-RU" dirty="0" smtClean="0"/>
              <a:t>в образовательные организации, </a:t>
            </a:r>
            <a:r>
              <a:rPr lang="ru-RU" b="1" u="sng" dirty="0" smtClean="0"/>
              <a:t>имеющие интернат</a:t>
            </a:r>
            <a:endParaRPr lang="ru-RU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154056" y="884935"/>
            <a:ext cx="296997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В </a:t>
            </a:r>
            <a:r>
              <a:rPr lang="ru-RU" b="1" dirty="0">
                <a:solidFill>
                  <a:srgbClr val="FF0000"/>
                </a:solidFill>
              </a:rPr>
              <a:t>первоочередном порядке </a:t>
            </a:r>
            <a:r>
              <a:rPr lang="ru-RU" dirty="0" smtClean="0"/>
              <a:t>в государственные </a:t>
            </a:r>
            <a:r>
              <a:rPr lang="ru-RU" dirty="0"/>
              <a:t>и </a:t>
            </a:r>
            <a:r>
              <a:rPr lang="ru-RU" dirty="0" smtClean="0"/>
              <a:t>муниципальные образовательные организации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383868" y="875256"/>
            <a:ext cx="223224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Преимущественное право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8733" y="2678754"/>
            <a:ext cx="2794346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- детям работникам прокуратуры</a:t>
            </a:r>
          </a:p>
          <a:p>
            <a:r>
              <a:rPr lang="ru-RU" dirty="0"/>
              <a:t>- детям судей</a:t>
            </a:r>
          </a:p>
          <a:p>
            <a:r>
              <a:rPr lang="ru-RU" dirty="0"/>
              <a:t>- детям сотрудников следственного комитета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89647" y="2104913"/>
            <a:ext cx="2794346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Детям, проживающим </a:t>
            </a:r>
            <a:r>
              <a:rPr lang="ru-RU" dirty="0"/>
              <a:t>в одной семье и </a:t>
            </a:r>
            <a:r>
              <a:rPr lang="ru-RU" dirty="0" smtClean="0"/>
              <a:t>имеющим </a:t>
            </a:r>
            <a:r>
              <a:rPr lang="ru-RU" dirty="0"/>
              <a:t>общее место жительства в те образовательные организации, в которых обучаются их братья и (или) сестры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154056" y="2885124"/>
            <a:ext cx="2969975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- детям военнослужащих</a:t>
            </a:r>
          </a:p>
          <a:p>
            <a:r>
              <a:rPr lang="ru-RU" dirty="0"/>
              <a:t>- детям сотрудников полиции</a:t>
            </a:r>
          </a:p>
        </p:txBody>
      </p:sp>
    </p:spTree>
    <p:extLst>
      <p:ext uri="{BB962C8B-B14F-4D97-AF65-F5344CB8AC3E}">
        <p14:creationId xmlns:p14="http://schemas.microsoft.com/office/powerpoint/2010/main" val="3541191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98" y="7937"/>
            <a:ext cx="9144000" cy="5164138"/>
          </a:xfrm>
          <a:prstGeom prst="rect">
            <a:avLst/>
          </a:prstGeom>
          <a:ln/>
          <a:ex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22716" y="68547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Сроки приема заявлений на обучение в первый класс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875997"/>
              </p:ext>
            </p:extLst>
          </p:nvPr>
        </p:nvGraphicFramePr>
        <p:xfrm>
          <a:off x="46348" y="685616"/>
          <a:ext cx="3869705" cy="41429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9705"/>
              </a:tblGrid>
              <a:tr h="4142983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от 22.01.2014 № 32</a:t>
                      </a:r>
                    </a:p>
                    <a:p>
                      <a:r>
                        <a:rPr lang="ru-RU" sz="9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Утратил силу 21.09.2020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Проживающие на закрепленной территории </a:t>
                      </a:r>
                    </a:p>
                    <a:p>
                      <a:endParaRPr lang="ru-RU" sz="1000" b="1" u="sng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февраля по 30 июня</a:t>
                      </a:r>
                    </a:p>
                    <a:p>
                      <a:r>
                        <a:rPr lang="ru-RU" sz="15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о приеме в течение 7 рабочих дней после приема документов.</a:t>
                      </a:r>
                    </a:p>
                    <a:p>
                      <a:endParaRPr lang="ru-RU" sz="15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1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проживающие на закрепленной территории</a:t>
                      </a:r>
                    </a:p>
                    <a:p>
                      <a:endParaRPr lang="ru-RU" sz="1000" b="1" u="sng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5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1 июля до момента заполнения свободных мест, но не позднее 5 сентября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126784" y="695004"/>
            <a:ext cx="4824536" cy="41242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от 02.09.2020 №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458</a:t>
            </a:r>
          </a:p>
          <a:p>
            <a:pPr algn="ctr"/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 в силу 21.09.2020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Проживающие </a:t>
            </a:r>
            <a:r>
              <a:rPr lang="ru-RU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закрепленной территории </a:t>
            </a:r>
            <a:endParaRPr lang="ru-RU" sz="15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внеочередной, первоочередной и преимущественный прием) </a:t>
            </a:r>
            <a:endParaRPr lang="ru-RU" sz="1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1 апреля по 30 июня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о приеме в течение 3 рабочих дней после завершения приема заявлений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30.06.2021 (среда) – завершен прием заявлений, приказ о приеме должен быть издан 1-3 июля 2021)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500" b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проживающие </a:t>
            </a:r>
            <a:r>
              <a:rPr lang="ru-RU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закрепленной </a:t>
            </a:r>
            <a:r>
              <a:rPr lang="ru-RU" sz="15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</a:t>
            </a:r>
          </a:p>
          <a:p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6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июля до момента заполнения свободных мест, но не позднее 5 сентября</a:t>
            </a:r>
          </a:p>
          <a:p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приеме в течение 5 рабочих дней после приема </a:t>
            </a:r>
            <a:r>
              <a:rPr lang="ru-RU" sz="1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endParaRPr lang="ru-RU" sz="1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2299" y="727630"/>
            <a:ext cx="3853754" cy="40618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2299" y="705923"/>
            <a:ext cx="3792264" cy="40835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5293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3648" y="196197"/>
            <a:ext cx="5832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Возраст начала обучения в начальной школе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322" y="1035895"/>
            <a:ext cx="8335621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начальной школе начинается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6 лет 6 месяцев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 отсутствии противопоказаний по состоянию здоровья, но не позже </a:t>
            </a:r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лет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0375" y="2518721"/>
            <a:ext cx="833562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в более раннем или позднем возрасте требуется:</a:t>
            </a:r>
          </a:p>
          <a:p>
            <a:pPr marL="342900" indent="-342900">
              <a:buFontTx/>
              <a:buChar char="-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исьменное заявление родителей (законных представителей)</a:t>
            </a:r>
          </a:p>
          <a:p>
            <a:pPr marL="342900" indent="-342900">
              <a:buFontTx/>
              <a:buChar char="-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азрешение учредителя школы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20659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068" y="130952"/>
            <a:ext cx="7765945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приеме на обучение и документы для приема на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подаются: </a:t>
            </a:r>
          </a:p>
          <a:p>
            <a:pPr algn="just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общеобразовательную организацию;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заказным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уведомлением о вручении;</a:t>
            </a:r>
          </a:p>
          <a:p>
            <a:pPr algn="just">
              <a:spcAft>
                <a:spcPts val="18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форме (документ на бумажном носителе, преобразованный в электронную форму путем сканирования или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фотографирования)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электронной почты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общеобразовательной организации или электронной информационной системы общеобразовательной организации, в том числе с использованием функционала официального сайта общеобразовательной организации в сети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иным способом с использованием сети Интернет;</a:t>
            </a:r>
          </a:p>
          <a:p>
            <a:pPr algn="just">
              <a:spcAft>
                <a:spcPts val="1200"/>
              </a:spcAft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функционала (сервисов)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региональных порталов государственных и муниципальных услуг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являющихся государственными информационными системами субъектов Российской Федерации, созданными органами государственной власти субъектов Российской Федерации (при наличии).</a:t>
            </a:r>
          </a:p>
        </p:txBody>
      </p:sp>
    </p:spTree>
    <p:extLst>
      <p:ext uri="{BB962C8B-B14F-4D97-AF65-F5344CB8AC3E}">
        <p14:creationId xmlns:p14="http://schemas.microsoft.com/office/powerpoint/2010/main" val="3656708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-20638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65305" y="0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9003" y="461"/>
            <a:ext cx="27748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 заявления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42912" t="23400" r="27951" b="16401"/>
          <a:stretch/>
        </p:blipFill>
        <p:spPr>
          <a:xfrm>
            <a:off x="4427984" y="555526"/>
            <a:ext cx="3244202" cy="37702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/>
          <a:srcRect l="42126" t="16401" r="27162" b="8001"/>
          <a:stretch/>
        </p:blipFill>
        <p:spPr>
          <a:xfrm>
            <a:off x="683568" y="411510"/>
            <a:ext cx="3240360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183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Users\Afanaseva\Desktop\Августовка 2014, 2015, 2016, 2017\Августовка 2017\Доклад министра\От Адели\Актуальные\фон презентац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60" y="0"/>
            <a:ext cx="9144000" cy="516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Номер слайда 3"/>
          <p:cNvSpPr txBox="1">
            <a:spLocks/>
          </p:cNvSpPr>
          <p:nvPr/>
        </p:nvSpPr>
        <p:spPr bwMode="auto">
          <a:xfrm>
            <a:off x="7019925" y="4516438"/>
            <a:ext cx="2133600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4" tIns="45702" rIns="91404" bIns="45702" anchor="ctr"/>
          <a:lstStyle>
            <a:lvl1pPr defTabSz="912813" eaLnBrk="0" hangingPunct="0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</a:defRPr>
            </a:lvl1pPr>
            <a:lvl2pPr marL="4556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9128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</a:defRPr>
            </a:lvl3pPr>
            <a:lvl4pPr marL="13700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4pPr>
            <a:lvl5pPr marL="1827213" indent="-169863" defTabSz="912813" eaLnBrk="0" hangingPunct="0">
              <a:lnSpc>
                <a:spcPct val="90000"/>
              </a:lnSpc>
              <a:spcBef>
                <a:spcPts val="375"/>
              </a:spcBef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2844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7416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1988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656013" indent="-169863" defTabSz="912813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fld id="{B15AE0D6-EE27-4457-8B6B-233FE2ED3C42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4" name="AutoShape 2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blob:https://web.whatsapp.com/34d00eb7-3d17-4d28-8ea2-cb2c4e19eb17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/>
          <p:cNvPicPr/>
          <p:nvPr/>
        </p:nvPicPr>
        <p:blipFill rotWithShape="1">
          <a:blip r:embed="rId3"/>
          <a:srcRect l="26778" t="29362" r="43077" b="36146"/>
          <a:stretch/>
        </p:blipFill>
        <p:spPr bwMode="auto">
          <a:xfrm>
            <a:off x="7807761" y="28508"/>
            <a:ext cx="1247775" cy="7309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357973"/>
            <a:ext cx="5814392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35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-RU" sz="3500" b="1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308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15179</TotalTime>
  <Words>576</Words>
  <Application>Microsoft Office PowerPoint</Application>
  <PresentationFormat>Экран (16:9)</PresentationFormat>
  <Paragraphs>86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1_Office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Afanaseva</dc:creator>
  <cp:lastModifiedBy>Сергей Емельянович</cp:lastModifiedBy>
  <cp:revision>1367</cp:revision>
  <cp:lastPrinted>2019-01-23T13:01:31Z</cp:lastPrinted>
  <dcterms:created xsi:type="dcterms:W3CDTF">2014-03-04T07:12:45Z</dcterms:created>
  <dcterms:modified xsi:type="dcterms:W3CDTF">2020-11-26T10:24:06Z</dcterms:modified>
</cp:coreProperties>
</file>